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6" r:id="rId5"/>
    <p:sldId id="298" r:id="rId6"/>
    <p:sldId id="331" r:id="rId7"/>
    <p:sldId id="259" r:id="rId8"/>
    <p:sldId id="299" r:id="rId9"/>
    <p:sldId id="300" r:id="rId10"/>
    <p:sldId id="339" r:id="rId11"/>
    <p:sldId id="340" r:id="rId12"/>
    <p:sldId id="302" r:id="rId13"/>
    <p:sldId id="344" r:id="rId14"/>
    <p:sldId id="345" r:id="rId15"/>
    <p:sldId id="346" r:id="rId16"/>
    <p:sldId id="349" r:id="rId17"/>
    <p:sldId id="347" r:id="rId18"/>
    <p:sldId id="348" r:id="rId19"/>
    <p:sldId id="305" r:id="rId20"/>
    <p:sldId id="341" r:id="rId21"/>
    <p:sldId id="342" r:id="rId22"/>
    <p:sldId id="343" r:id="rId23"/>
    <p:sldId id="332" r:id="rId24"/>
    <p:sldId id="350" r:id="rId25"/>
    <p:sldId id="337" r:id="rId26"/>
    <p:sldId id="351" r:id="rId27"/>
    <p:sldId id="352" r:id="rId28"/>
    <p:sldId id="353" r:id="rId29"/>
    <p:sldId id="354" r:id="rId30"/>
    <p:sldId id="329" r:id="rId31"/>
    <p:sldId id="355" r:id="rId32"/>
    <p:sldId id="330" r:id="rId33"/>
    <p:sldId id="272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786D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3743" autoAdjust="0"/>
  </p:normalViewPr>
  <p:slideViewPr>
    <p:cSldViewPr snapToGrid="0" showGuides="1">
      <p:cViewPr varScale="1">
        <p:scale>
          <a:sx n="106" d="100"/>
          <a:sy n="106" d="100"/>
        </p:scale>
        <p:origin x="678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830"/>
    </p:cViewPr>
  </p:sorter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67375472476324"/>
          <c:y val="1.12517564257570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33 TestCase 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explosion val="4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539-4D07-96E8-ACD87EF60B6C}"/>
              </c:ext>
            </c:extLst>
          </c:dPt>
          <c:cat>
            <c:strRef>
              <c:f>Sheet1!$A$2:$A$3</c:f>
              <c:strCache>
                <c:ptCount val="2"/>
                <c:pt idx="0">
                  <c:v>PASS</c:v>
                </c:pt>
                <c:pt idx="1">
                  <c:v>FAILED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39-4D07-96E8-ACD87EF60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47 TestCase</c:v>
                </c:pt>
              </c:strCache>
            </c:strRef>
          </c:tx>
          <c:explosion val="18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PASS</c:v>
                </c:pt>
                <c:pt idx="1">
                  <c:v>FAILED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78.72</c:v>
                </c:pt>
                <c:pt idx="1">
                  <c:v>21.28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BE-418B-8359-CB4FA2DFFC3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42693415712491"/>
          <c:y val="0.38714901755333064"/>
          <c:w val="0.22036939428012259"/>
          <c:h val="0.3318246332547580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09.12.2021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09.12.2021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05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CFF11-17DD-475D-9713-5EF405314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1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41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232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141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346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389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16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807" y="394188"/>
            <a:ext cx="5215024" cy="1608667"/>
          </a:xfrm>
        </p:spPr>
        <p:txBody>
          <a:bodyPr/>
          <a:lstStyle/>
          <a:p>
            <a:pPr algn="ctr"/>
            <a: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 THỬ NÂNG CAO</a:t>
            </a:r>
            <a:b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GIẢI TRÍ</a:t>
            </a:r>
            <a:endParaRPr lang="ru-RU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845" y="3289419"/>
            <a:ext cx="3557141" cy="2049806"/>
          </a:xfrm>
        </p:spPr>
        <p:txBody>
          <a:bodyPr>
            <a:normAutofit/>
          </a:bodyPr>
          <a:lstStyle/>
          <a:p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PS14692 - Trần Nguyên Hải</a:t>
            </a:r>
          </a:p>
          <a:p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PS14635 - Lê Quý Vương</a:t>
            </a:r>
          </a:p>
          <a:p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PS14814 - Doãn Hoài Nam</a:t>
            </a:r>
          </a:p>
          <a:p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PS14820 - Trần Trung Nghĩa</a:t>
            </a:r>
          </a:p>
          <a:p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PS12531</a:t>
            </a:r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Trần Thị Hoàn</a:t>
            </a: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PS14843 - Hồ Trung Tính</a:t>
            </a:r>
          </a:p>
          <a:p>
            <a:endParaRPr lang="ru-RU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0845" y="5273079"/>
            <a:ext cx="4367531" cy="559071"/>
          </a:xfrm>
        </p:spPr>
        <p:txBody>
          <a:bodyPr/>
          <a:lstStyle/>
          <a:p>
            <a:r>
              <a:rPr lang="en-US" b="1"/>
              <a:t>GVHD : Ths. Lê Anh Tú</a:t>
            </a:r>
            <a:endParaRPr lang="ru-RU" b="1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2248" r="2248"/>
          <a:stretch/>
        </p:blipFill>
        <p:spPr>
          <a:xfrm>
            <a:off x="4628561" y="0"/>
            <a:ext cx="7572316" cy="594957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1F1AB-68AA-4D31-8BD3-CA77A7F6B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4765" y="1760027"/>
            <a:ext cx="1415800" cy="13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82A97-913D-4584-B024-B353DCF5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0928-70EA-48FD-8F25-A7336B6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A2ED76-0F6C-4D6B-AD7B-092A539D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TEST CASE ĐĂNG NHẬP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51F6D-B22A-44C1-9DC8-9866F5A7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050"/>
            <a:ext cx="12192000" cy="51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82A97-913D-4584-B024-B353DCF5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0928-70EA-48FD-8F25-A7336B6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A2ED76-0F6C-4D6B-AD7B-092A539D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TEST CASE ĐĂNG KÍ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7217A-7DAD-40E5-87C4-DEFDF908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838"/>
            <a:ext cx="12192000" cy="51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82A97-913D-4584-B024-B353DCF5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0928-70EA-48FD-8F25-A7336B6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A2ED76-0F6C-4D6B-AD7B-092A539D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TEST CASE ĐỔI MẬT KHẨU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C0D6-C077-43A5-963B-9A1BDBB0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999"/>
            <a:ext cx="12192000" cy="51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82A97-913D-4584-B024-B353DCF5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0928-70EA-48FD-8F25-A7336B6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A2ED76-0F6C-4D6B-AD7B-092A539D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TEST CASE QUÊN MẬT KHẨU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E96E7-0E21-4B02-B112-F501AC78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838"/>
            <a:ext cx="12192000" cy="51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82A97-913D-4584-B024-B353DCF5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0928-70EA-48FD-8F25-A7336B6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A2ED76-0F6C-4D6B-AD7B-092A539D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TEST CASE EDIT USER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668CF-2D92-41F3-A223-11701254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378"/>
            <a:ext cx="12192000" cy="52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82A97-913D-4584-B024-B353DCF5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40928-70EA-48FD-8F25-A7336B67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A2ED76-0F6C-4D6B-AD7B-092A539D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TEST CASE EDIT VIDEO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9F0-6F76-4B6F-95E9-B38D8DDC0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264"/>
            <a:ext cx="12192000" cy="51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6A534A5-9A65-4BAC-878C-CD3373E898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0762" r="10762"/>
          <a:stretch>
            <a:fillRect/>
          </a:stretch>
        </p:blipFill>
        <p:spPr>
          <a:xfrm>
            <a:off x="4499572" y="-55209"/>
            <a:ext cx="7692428" cy="50673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D652-12A2-4840-88E8-B3F2F162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6FEA03-A287-4081-A44E-F822B226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 TEST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E6B62B0-D63F-4B26-8249-8CCC3A5472E5}"/>
              </a:ext>
            </a:extLst>
          </p:cNvPr>
          <p:cNvSpPr txBox="1">
            <a:spLocks/>
          </p:cNvSpPr>
          <p:nvPr/>
        </p:nvSpPr>
        <p:spPr>
          <a:xfrm>
            <a:off x="747423" y="1946948"/>
            <a:ext cx="4231983" cy="2588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vi-VN">
              <a:solidFill>
                <a:schemeClr val="accent3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9E32C32-9164-41D6-AFF4-0AF7DDD9F024}"/>
              </a:ext>
            </a:extLst>
          </p:cNvPr>
          <p:cNvSpPr txBox="1">
            <a:spLocks/>
          </p:cNvSpPr>
          <p:nvPr/>
        </p:nvSpPr>
        <p:spPr>
          <a:xfrm>
            <a:off x="839788" y="3241389"/>
            <a:ext cx="2095365" cy="1910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Đăng nhập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Đăng kí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Đổi mật khẩu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Edit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Edit Video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77035FD-B27A-4B55-9696-FAE0C4028EF7}"/>
              </a:ext>
            </a:extLst>
          </p:cNvPr>
          <p:cNvSpPr txBox="1">
            <a:spLocks/>
          </p:cNvSpPr>
          <p:nvPr/>
        </p:nvSpPr>
        <p:spPr>
          <a:xfrm>
            <a:off x="747423" y="2407401"/>
            <a:ext cx="3489357" cy="1090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>
                <a:solidFill>
                  <a:schemeClr val="accent3"/>
                </a:solidFill>
              </a:rPr>
              <a:t>Sử dụng thư viện JUnit 5.</a:t>
            </a:r>
          </a:p>
          <a:p>
            <a:r>
              <a:rPr lang="vi-VN">
                <a:solidFill>
                  <a:schemeClr val="accent3"/>
                </a:solidFill>
              </a:rPr>
              <a:t>Thực hiện test các class DAO.</a:t>
            </a:r>
          </a:p>
        </p:txBody>
      </p:sp>
    </p:spTree>
    <p:extLst>
      <p:ext uri="{BB962C8B-B14F-4D97-AF65-F5344CB8AC3E}">
        <p14:creationId xmlns:p14="http://schemas.microsoft.com/office/powerpoint/2010/main" val="2442979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D652-12A2-4840-88E8-B3F2F162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E6B62B0-D63F-4B26-8249-8CCC3A5472E5}"/>
              </a:ext>
            </a:extLst>
          </p:cNvPr>
          <p:cNvSpPr txBox="1">
            <a:spLocks/>
          </p:cNvSpPr>
          <p:nvPr/>
        </p:nvSpPr>
        <p:spPr>
          <a:xfrm>
            <a:off x="747423" y="1946948"/>
            <a:ext cx="4231983" cy="2588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vi-VN">
              <a:solidFill>
                <a:schemeClr val="accent3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20A87A-B3A2-4C64-A113-A477B267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4992"/>
            <a:ext cx="6096000" cy="31234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3893221-8FEA-4537-8E0A-D778F71C8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724" y="0"/>
            <a:ext cx="5812276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2D5A70-D6B6-4451-8373-6EDB3A3E2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168436"/>
            <a:ext cx="6095999" cy="2672109"/>
          </a:xfrm>
          <a:prstGeom prst="rect">
            <a:avLst/>
          </a:prstGeom>
        </p:spPr>
      </p:pic>
      <p:sp>
        <p:nvSpPr>
          <p:cNvPr id="30" name="Title 6">
            <a:extLst>
              <a:ext uri="{FF2B5EF4-FFF2-40B4-BE49-F238E27FC236}">
                <a16:creationId xmlns:a16="http://schemas.microsoft.com/office/drawing/2014/main" id="{0C552142-92EE-4F23-86CD-39FC432583B0}"/>
              </a:ext>
            </a:extLst>
          </p:cNvPr>
          <p:cNvSpPr txBox="1">
            <a:spLocks/>
          </p:cNvSpPr>
          <p:nvPr/>
        </p:nvSpPr>
        <p:spPr>
          <a:xfrm>
            <a:off x="937546" y="101547"/>
            <a:ext cx="3141552" cy="820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286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7D652-12A2-4840-88E8-B3F2F162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E6B62B0-D63F-4B26-8249-8CCC3A5472E5}"/>
              </a:ext>
            </a:extLst>
          </p:cNvPr>
          <p:cNvSpPr txBox="1">
            <a:spLocks/>
          </p:cNvSpPr>
          <p:nvPr/>
        </p:nvSpPr>
        <p:spPr>
          <a:xfrm>
            <a:off x="747423" y="1946948"/>
            <a:ext cx="4231983" cy="2588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endParaRPr lang="vi-VN">
              <a:solidFill>
                <a:schemeClr val="accent3"/>
              </a:solidFill>
            </a:endParaRPr>
          </a:p>
        </p:txBody>
      </p:sp>
      <p:sp>
        <p:nvSpPr>
          <p:cNvPr id="30" name="Title 6">
            <a:extLst>
              <a:ext uri="{FF2B5EF4-FFF2-40B4-BE49-F238E27FC236}">
                <a16:creationId xmlns:a16="http://schemas.microsoft.com/office/drawing/2014/main" id="{0C552142-92EE-4F23-86CD-39FC432583B0}"/>
              </a:ext>
            </a:extLst>
          </p:cNvPr>
          <p:cNvSpPr txBox="1">
            <a:spLocks/>
          </p:cNvSpPr>
          <p:nvPr/>
        </p:nvSpPr>
        <p:spPr>
          <a:xfrm>
            <a:off x="575407" y="128772"/>
            <a:ext cx="4576014" cy="820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CHANGED PASSWORD</a:t>
            </a:r>
            <a:endParaRPr lang="en-US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37D42-9106-40F1-9F45-FC1EE7BCA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8" y="1702887"/>
            <a:ext cx="4711817" cy="3077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5ACDC-54E1-4A5F-950D-B387111EE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309" y="0"/>
            <a:ext cx="6551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9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ABDE87-B772-4E62-9145-5EA3CD8E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374C2-319D-41A6-B7D3-1FFBE326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E37B153-94D9-4DAA-8A3A-9E110251F8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42094" y="20117"/>
            <a:ext cx="2507811" cy="584863"/>
          </a:xfrm>
        </p:spPr>
        <p:txBody>
          <a:bodyPr>
            <a:normAutofit/>
          </a:bodyPr>
          <a:lstStyle/>
          <a:p>
            <a:r>
              <a:rPr lang="vi-VN" sz="2800">
                <a:latin typeface="+mn-lt"/>
              </a:rPr>
              <a:t>SUITE TEST</a:t>
            </a:r>
            <a:endParaRPr lang="en-US" sz="2800"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954DD1-FB84-44B1-9DD9-37B64AF99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980"/>
            <a:ext cx="12192000" cy="62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0FF5270-1BA2-4A5D-B247-F142902A73D4}"/>
              </a:ext>
            </a:extLst>
          </p:cNvPr>
          <p:cNvSpPr/>
          <p:nvPr/>
        </p:nvSpPr>
        <p:spPr>
          <a:xfrm flipV="1">
            <a:off x="-2699" y="-15241"/>
            <a:ext cx="12255448" cy="6856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99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19622A-A91E-477E-B21C-2A9B4111BB78}"/>
              </a:ext>
            </a:extLst>
          </p:cNvPr>
          <p:cNvGrpSpPr/>
          <p:nvPr/>
        </p:nvGrpSpPr>
        <p:grpSpPr>
          <a:xfrm flipV="1">
            <a:off x="-4509" y="4769619"/>
            <a:ext cx="12193111" cy="1140987"/>
            <a:chOff x="-4288" y="0"/>
            <a:chExt cx="12196287" cy="3922561"/>
          </a:xfrm>
          <a:solidFill>
            <a:schemeClr val="accent3">
              <a:alpha val="81000"/>
            </a:schemeClr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E04108-8E4F-47F0-AA7C-87F4964E9CF5}"/>
                </a:ext>
              </a:extLst>
            </p:cNvPr>
            <p:cNvSpPr/>
            <p:nvPr/>
          </p:nvSpPr>
          <p:spPr>
            <a:xfrm flipV="1">
              <a:off x="-4288" y="0"/>
              <a:ext cx="11421587" cy="3922561"/>
            </a:xfrm>
            <a:custGeom>
              <a:avLst/>
              <a:gdLst>
                <a:gd name="connsiteX0" fmla="*/ 0 w 9568392"/>
                <a:gd name="connsiteY0" fmla="*/ 0 h 3286111"/>
                <a:gd name="connsiteX1" fmla="*/ 109082 w 9568392"/>
                <a:gd name="connsiteY1" fmla="*/ 50087 h 3286111"/>
                <a:gd name="connsiteX2" fmla="*/ 4145955 w 9568392"/>
                <a:gd name="connsiteY2" fmla="*/ 2841611 h 3286111"/>
                <a:gd name="connsiteX3" fmla="*/ 7841655 w 9568392"/>
                <a:gd name="connsiteY3" fmla="*/ 2651111 h 3286111"/>
                <a:gd name="connsiteX4" fmla="*/ 9531846 w 9568392"/>
                <a:gd name="connsiteY4" fmla="*/ 3262919 h 3286111"/>
                <a:gd name="connsiteX5" fmla="*/ 9568392 w 9568392"/>
                <a:gd name="connsiteY5" fmla="*/ 3286111 h 3286111"/>
                <a:gd name="connsiteX6" fmla="*/ 0 w 9568392"/>
                <a:gd name="connsiteY6" fmla="*/ 3286111 h 328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8392" h="3286111">
                  <a:moveTo>
                    <a:pt x="0" y="0"/>
                  </a:moveTo>
                  <a:lnTo>
                    <a:pt x="109082" y="50087"/>
                  </a:lnTo>
                  <a:cubicBezTo>
                    <a:pt x="1319504" y="639672"/>
                    <a:pt x="2878733" y="2413053"/>
                    <a:pt x="4145955" y="2841611"/>
                  </a:cubicBezTo>
                  <a:cubicBezTo>
                    <a:pt x="5454055" y="3283994"/>
                    <a:pt x="6859522" y="2515644"/>
                    <a:pt x="7841655" y="2651111"/>
                  </a:cubicBezTo>
                  <a:cubicBezTo>
                    <a:pt x="8455488" y="2735778"/>
                    <a:pt x="9097433" y="3008961"/>
                    <a:pt x="9531846" y="3262919"/>
                  </a:cubicBezTo>
                  <a:lnTo>
                    <a:pt x="9568392" y="3286111"/>
                  </a:lnTo>
                  <a:lnTo>
                    <a:pt x="0" y="32861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A258426-3A45-46F7-8CC4-7B1BD8E1E8D9}"/>
                </a:ext>
              </a:extLst>
            </p:cNvPr>
            <p:cNvSpPr/>
            <p:nvPr/>
          </p:nvSpPr>
          <p:spPr>
            <a:xfrm flipH="1">
              <a:off x="7464218" y="0"/>
              <a:ext cx="4727781" cy="2080247"/>
            </a:xfrm>
            <a:custGeom>
              <a:avLst/>
              <a:gdLst>
                <a:gd name="connsiteX0" fmla="*/ 0 w 6487254"/>
                <a:gd name="connsiteY0" fmla="*/ 0 h 1933129"/>
                <a:gd name="connsiteX1" fmla="*/ 6487254 w 6487254"/>
                <a:gd name="connsiteY1" fmla="*/ 0 h 1933129"/>
                <a:gd name="connsiteX2" fmla="*/ 6273142 w 6487254"/>
                <a:gd name="connsiteY2" fmla="*/ 81288 h 1933129"/>
                <a:gd name="connsiteX3" fmla="*/ 4423887 w 6487254"/>
                <a:gd name="connsiteY3" fmla="*/ 647700 h 1933129"/>
                <a:gd name="connsiteX4" fmla="*/ 1261587 w 6487254"/>
                <a:gd name="connsiteY4" fmla="*/ 787400 h 1933129"/>
                <a:gd name="connsiteX5" fmla="*/ 129303 w 6487254"/>
                <a:gd name="connsiteY5" fmla="*/ 1760140 h 1933129"/>
                <a:gd name="connsiteX6" fmla="*/ 0 w 6487254"/>
                <a:gd name="connsiteY6" fmla="*/ 1933129 h 193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7254" h="1933129">
                  <a:moveTo>
                    <a:pt x="0" y="0"/>
                  </a:moveTo>
                  <a:lnTo>
                    <a:pt x="6487254" y="0"/>
                  </a:lnTo>
                  <a:lnTo>
                    <a:pt x="6273142" y="81288"/>
                  </a:lnTo>
                  <a:cubicBezTo>
                    <a:pt x="5625831" y="317798"/>
                    <a:pt x="4854497" y="540279"/>
                    <a:pt x="4423887" y="647700"/>
                  </a:cubicBezTo>
                  <a:cubicBezTo>
                    <a:pt x="3439637" y="893233"/>
                    <a:pt x="2131537" y="370417"/>
                    <a:pt x="1261587" y="787400"/>
                  </a:cubicBezTo>
                  <a:cubicBezTo>
                    <a:pt x="826612" y="995892"/>
                    <a:pt x="460693" y="1343289"/>
                    <a:pt x="129303" y="1760140"/>
                  </a:cubicBezTo>
                  <a:lnTo>
                    <a:pt x="0" y="193312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431DD-65F3-43CD-9BFF-4E4136C45591}"/>
              </a:ext>
            </a:extLst>
          </p:cNvPr>
          <p:cNvGrpSpPr/>
          <p:nvPr/>
        </p:nvGrpSpPr>
        <p:grpSpPr>
          <a:xfrm>
            <a:off x="165208" y="3632022"/>
            <a:ext cx="1700005" cy="2056709"/>
            <a:chOff x="104166" y="2809283"/>
            <a:chExt cx="2345069" cy="2577413"/>
          </a:xfrm>
          <a:solidFill>
            <a:schemeClr val="bg1"/>
          </a:solidFill>
        </p:grpSpPr>
        <p:sp>
          <p:nvSpPr>
            <p:cNvPr id="39" name="Rectangle 46">
              <a:extLst>
                <a:ext uri="{FF2B5EF4-FFF2-40B4-BE49-F238E27FC236}">
                  <a16:creationId xmlns:a16="http://schemas.microsoft.com/office/drawing/2014/main" id="{7B90C15E-59F7-43A7-89DF-F4DFFB399346}"/>
                </a:ext>
              </a:extLst>
            </p:cNvPr>
            <p:cNvSpPr/>
            <p:nvPr/>
          </p:nvSpPr>
          <p:spPr>
            <a:xfrm>
              <a:off x="154250" y="2809283"/>
              <a:ext cx="2294985" cy="2577413"/>
            </a:xfrm>
            <a:custGeom>
              <a:avLst/>
              <a:gdLst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8351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05000"/>
                <a:gd name="connsiteY0" fmla="*/ 0 h 2088635"/>
                <a:gd name="connsiteX1" fmla="*/ 1905000 w 1905000"/>
                <a:gd name="connsiteY1" fmla="*/ 88900 h 2088635"/>
                <a:gd name="connsiteX2" fmla="*/ 1835150 w 1905000"/>
                <a:gd name="connsiteY2" fmla="*/ 2088635 h 2088635"/>
                <a:gd name="connsiteX3" fmla="*/ 69850 w 1905000"/>
                <a:gd name="connsiteY3" fmla="*/ 2088635 h 2088635"/>
                <a:gd name="connsiteX4" fmla="*/ 0 w 1905000"/>
                <a:gd name="connsiteY4" fmla="*/ 0 h 2088635"/>
                <a:gd name="connsiteX0" fmla="*/ 0 w 1905000"/>
                <a:gd name="connsiteY0" fmla="*/ 0 h 2139435"/>
                <a:gd name="connsiteX1" fmla="*/ 1905000 w 1905000"/>
                <a:gd name="connsiteY1" fmla="*/ 88900 h 2139435"/>
                <a:gd name="connsiteX2" fmla="*/ 1835150 w 1905000"/>
                <a:gd name="connsiteY2" fmla="*/ 2088635 h 2139435"/>
                <a:gd name="connsiteX3" fmla="*/ 25400 w 1905000"/>
                <a:gd name="connsiteY3" fmla="*/ 2139435 h 2139435"/>
                <a:gd name="connsiteX4" fmla="*/ 0 w 1905000"/>
                <a:gd name="connsiteY4" fmla="*/ 0 h 213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0" h="2139435">
                  <a:moveTo>
                    <a:pt x="0" y="0"/>
                  </a:moveTo>
                  <a:lnTo>
                    <a:pt x="1905000" y="88900"/>
                  </a:lnTo>
                  <a:lnTo>
                    <a:pt x="1835150" y="2088635"/>
                  </a:lnTo>
                  <a:lnTo>
                    <a:pt x="25400" y="21394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  <a:effectLst>
              <a:outerShdw blurRad="469900" dist="5715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657DEC-9197-4ED1-AF9F-CE0915E5FA16}"/>
                </a:ext>
              </a:extLst>
            </p:cNvPr>
            <p:cNvGrpSpPr/>
            <p:nvPr/>
          </p:nvGrpSpPr>
          <p:grpSpPr>
            <a:xfrm>
              <a:off x="104166" y="3408033"/>
              <a:ext cx="2177458" cy="897302"/>
              <a:chOff x="104166" y="3408033"/>
              <a:chExt cx="2177458" cy="897302"/>
            </a:xfrm>
            <a:grpFill/>
          </p:grpSpPr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B07F69EF-6737-488E-9A8D-381CAADFF3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698" y="3408033"/>
                <a:ext cx="1339193" cy="221599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MEMBER</a:t>
                </a:r>
                <a:endParaRPr lang="en-US" sz="16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itle 1">
                <a:extLst>
                  <a:ext uri="{FF2B5EF4-FFF2-40B4-BE49-F238E27FC236}">
                    <a16:creationId xmlns:a16="http://schemas.microsoft.com/office/drawing/2014/main" id="{C95166F1-ECE9-482A-AE46-5FFFF1AF2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66" y="3914020"/>
                <a:ext cx="2177458" cy="391315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Trần Nguyên Hải</a:t>
                </a:r>
              </a:p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PS14692</a:t>
                </a:r>
                <a:endParaRPr lang="en-US" sz="14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80CB6E-ADBB-437C-B523-3C33BEAE7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0" t="764" r="480" b="38550"/>
          <a:stretch/>
        </p:blipFill>
        <p:spPr>
          <a:xfrm>
            <a:off x="308884" y="2212487"/>
            <a:ext cx="1554997" cy="17051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FD1B917-6967-4835-980A-8AFACF98E68A}"/>
              </a:ext>
            </a:extLst>
          </p:cNvPr>
          <p:cNvGrpSpPr/>
          <p:nvPr/>
        </p:nvGrpSpPr>
        <p:grpSpPr>
          <a:xfrm>
            <a:off x="2156019" y="3665153"/>
            <a:ext cx="1666629" cy="2048154"/>
            <a:chOff x="94366" y="2826417"/>
            <a:chExt cx="2299028" cy="2577413"/>
          </a:xfrm>
          <a:solidFill>
            <a:schemeClr val="bg1"/>
          </a:solidFill>
        </p:grpSpPr>
        <p:sp>
          <p:nvSpPr>
            <p:cNvPr id="57" name="Rectangle 46">
              <a:extLst>
                <a:ext uri="{FF2B5EF4-FFF2-40B4-BE49-F238E27FC236}">
                  <a16:creationId xmlns:a16="http://schemas.microsoft.com/office/drawing/2014/main" id="{031F6DAD-9467-49FB-8EE6-659709AEFD67}"/>
                </a:ext>
              </a:extLst>
            </p:cNvPr>
            <p:cNvSpPr/>
            <p:nvPr/>
          </p:nvSpPr>
          <p:spPr>
            <a:xfrm>
              <a:off x="98409" y="2826417"/>
              <a:ext cx="2294985" cy="2577413"/>
            </a:xfrm>
            <a:custGeom>
              <a:avLst/>
              <a:gdLst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8351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05000"/>
                <a:gd name="connsiteY0" fmla="*/ 0 h 2088635"/>
                <a:gd name="connsiteX1" fmla="*/ 1905000 w 1905000"/>
                <a:gd name="connsiteY1" fmla="*/ 88900 h 2088635"/>
                <a:gd name="connsiteX2" fmla="*/ 1835150 w 1905000"/>
                <a:gd name="connsiteY2" fmla="*/ 2088635 h 2088635"/>
                <a:gd name="connsiteX3" fmla="*/ 69850 w 1905000"/>
                <a:gd name="connsiteY3" fmla="*/ 2088635 h 2088635"/>
                <a:gd name="connsiteX4" fmla="*/ 0 w 1905000"/>
                <a:gd name="connsiteY4" fmla="*/ 0 h 2088635"/>
                <a:gd name="connsiteX0" fmla="*/ 0 w 1905000"/>
                <a:gd name="connsiteY0" fmla="*/ 0 h 2139435"/>
                <a:gd name="connsiteX1" fmla="*/ 1905000 w 1905000"/>
                <a:gd name="connsiteY1" fmla="*/ 88900 h 2139435"/>
                <a:gd name="connsiteX2" fmla="*/ 1835150 w 1905000"/>
                <a:gd name="connsiteY2" fmla="*/ 2088635 h 2139435"/>
                <a:gd name="connsiteX3" fmla="*/ 25400 w 1905000"/>
                <a:gd name="connsiteY3" fmla="*/ 2139435 h 2139435"/>
                <a:gd name="connsiteX4" fmla="*/ 0 w 1905000"/>
                <a:gd name="connsiteY4" fmla="*/ 0 h 213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0" h="2139435">
                  <a:moveTo>
                    <a:pt x="0" y="0"/>
                  </a:moveTo>
                  <a:lnTo>
                    <a:pt x="1905000" y="88900"/>
                  </a:lnTo>
                  <a:lnTo>
                    <a:pt x="1835150" y="2088635"/>
                  </a:lnTo>
                  <a:lnTo>
                    <a:pt x="25400" y="21394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  <a:effectLst>
              <a:outerShdw blurRad="469900" dist="5715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EF1F7CA-2E48-40C0-BACA-7CEE5CE2BC69}"/>
                </a:ext>
              </a:extLst>
            </p:cNvPr>
            <p:cNvGrpSpPr/>
            <p:nvPr/>
          </p:nvGrpSpPr>
          <p:grpSpPr>
            <a:xfrm>
              <a:off x="94366" y="3392626"/>
              <a:ext cx="2177458" cy="936971"/>
              <a:chOff x="94366" y="3392626"/>
              <a:chExt cx="2177458" cy="936971"/>
            </a:xfrm>
            <a:grpFill/>
          </p:grpSpPr>
          <p:sp>
            <p:nvSpPr>
              <p:cNvPr id="62" name="Title 1">
                <a:extLst>
                  <a:ext uri="{FF2B5EF4-FFF2-40B4-BE49-F238E27FC236}">
                    <a16:creationId xmlns:a16="http://schemas.microsoft.com/office/drawing/2014/main" id="{BAD1423B-9A54-45C7-B821-26F1B67E0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604" y="3392626"/>
                <a:ext cx="1339193" cy="224543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MEMBER</a:t>
                </a:r>
                <a:endParaRPr lang="en-US" sz="16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A1E4E756-0068-437D-9ECD-55E36FBF7F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366" y="3936647"/>
                <a:ext cx="2177458" cy="392950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Lê Quý Vương</a:t>
                </a:r>
              </a:p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PS14635</a:t>
                </a:r>
                <a:endParaRPr lang="en-US" sz="14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D11E66D0-CC7B-4DF1-9A1C-7EFC5219E4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3" t="-194" r="3332" b="22342"/>
          <a:stretch/>
        </p:blipFill>
        <p:spPr>
          <a:xfrm>
            <a:off x="2231487" y="2244243"/>
            <a:ext cx="1481192" cy="16688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9502A81E-5CFD-47A0-874D-FA0981A71FE1}"/>
              </a:ext>
            </a:extLst>
          </p:cNvPr>
          <p:cNvGrpSpPr/>
          <p:nvPr/>
        </p:nvGrpSpPr>
        <p:grpSpPr>
          <a:xfrm>
            <a:off x="4117674" y="3663778"/>
            <a:ext cx="1677270" cy="2075363"/>
            <a:chOff x="79687" y="2826417"/>
            <a:chExt cx="2313707" cy="2577413"/>
          </a:xfrm>
          <a:solidFill>
            <a:schemeClr val="bg1"/>
          </a:solidFill>
        </p:grpSpPr>
        <p:sp>
          <p:nvSpPr>
            <p:cNvPr id="71" name="Rectangle 46">
              <a:extLst>
                <a:ext uri="{FF2B5EF4-FFF2-40B4-BE49-F238E27FC236}">
                  <a16:creationId xmlns:a16="http://schemas.microsoft.com/office/drawing/2014/main" id="{06ED3B08-E78B-42CF-A141-53407AA67951}"/>
                </a:ext>
              </a:extLst>
            </p:cNvPr>
            <p:cNvSpPr/>
            <p:nvPr/>
          </p:nvSpPr>
          <p:spPr>
            <a:xfrm>
              <a:off x="98409" y="2826417"/>
              <a:ext cx="2294985" cy="2577413"/>
            </a:xfrm>
            <a:custGeom>
              <a:avLst/>
              <a:gdLst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8351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05000"/>
                <a:gd name="connsiteY0" fmla="*/ 0 h 2088635"/>
                <a:gd name="connsiteX1" fmla="*/ 1905000 w 1905000"/>
                <a:gd name="connsiteY1" fmla="*/ 88900 h 2088635"/>
                <a:gd name="connsiteX2" fmla="*/ 1835150 w 1905000"/>
                <a:gd name="connsiteY2" fmla="*/ 2088635 h 2088635"/>
                <a:gd name="connsiteX3" fmla="*/ 69850 w 1905000"/>
                <a:gd name="connsiteY3" fmla="*/ 2088635 h 2088635"/>
                <a:gd name="connsiteX4" fmla="*/ 0 w 1905000"/>
                <a:gd name="connsiteY4" fmla="*/ 0 h 2088635"/>
                <a:gd name="connsiteX0" fmla="*/ 0 w 1905000"/>
                <a:gd name="connsiteY0" fmla="*/ 0 h 2139435"/>
                <a:gd name="connsiteX1" fmla="*/ 1905000 w 1905000"/>
                <a:gd name="connsiteY1" fmla="*/ 88900 h 2139435"/>
                <a:gd name="connsiteX2" fmla="*/ 1835150 w 1905000"/>
                <a:gd name="connsiteY2" fmla="*/ 2088635 h 2139435"/>
                <a:gd name="connsiteX3" fmla="*/ 25400 w 1905000"/>
                <a:gd name="connsiteY3" fmla="*/ 2139435 h 2139435"/>
                <a:gd name="connsiteX4" fmla="*/ 0 w 1905000"/>
                <a:gd name="connsiteY4" fmla="*/ 0 h 213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0" h="2139435">
                  <a:moveTo>
                    <a:pt x="0" y="0"/>
                  </a:moveTo>
                  <a:lnTo>
                    <a:pt x="1905000" y="88900"/>
                  </a:lnTo>
                  <a:lnTo>
                    <a:pt x="1835150" y="2088635"/>
                  </a:lnTo>
                  <a:lnTo>
                    <a:pt x="25400" y="21394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  <a:effectLst>
              <a:outerShdw blurRad="469900" dist="5715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BA677B-4C51-49CB-8F11-7087DFD64D2C}"/>
                </a:ext>
              </a:extLst>
            </p:cNvPr>
            <p:cNvGrpSpPr/>
            <p:nvPr/>
          </p:nvGrpSpPr>
          <p:grpSpPr>
            <a:xfrm>
              <a:off x="79687" y="3387138"/>
              <a:ext cx="2177458" cy="917402"/>
              <a:chOff x="79687" y="3387138"/>
              <a:chExt cx="2177458" cy="917402"/>
            </a:xfrm>
            <a:grpFill/>
          </p:grpSpPr>
          <p:sp>
            <p:nvSpPr>
              <p:cNvPr id="74" name="Title 1">
                <a:extLst>
                  <a:ext uri="{FF2B5EF4-FFF2-40B4-BE49-F238E27FC236}">
                    <a16:creationId xmlns:a16="http://schemas.microsoft.com/office/drawing/2014/main" id="{E41F8688-F8E5-4188-9FC9-AD75D28AE8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617" y="3387138"/>
                <a:ext cx="1339193" cy="221599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LEADER</a:t>
                </a:r>
                <a:endParaRPr lang="en-US" sz="16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Title 1">
                <a:extLst>
                  <a:ext uri="{FF2B5EF4-FFF2-40B4-BE49-F238E27FC236}">
                    <a16:creationId xmlns:a16="http://schemas.microsoft.com/office/drawing/2014/main" id="{1EBD3008-421D-4611-B53F-065F50BF9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687" y="3916742"/>
                <a:ext cx="2177458" cy="3877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Trần Trung Nghĩa</a:t>
                </a:r>
              </a:p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PS14820</a:t>
                </a:r>
                <a:endParaRPr lang="en-US" sz="14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666310E0-B9F8-42A9-9149-7BAC903662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39" b="19710"/>
          <a:stretch/>
        </p:blipFill>
        <p:spPr>
          <a:xfrm>
            <a:off x="4156230" y="2219620"/>
            <a:ext cx="1663129" cy="17215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93054DF7-6351-459E-80DF-C822BEBCC071}"/>
              </a:ext>
            </a:extLst>
          </p:cNvPr>
          <p:cNvGrpSpPr/>
          <p:nvPr/>
        </p:nvGrpSpPr>
        <p:grpSpPr>
          <a:xfrm>
            <a:off x="6169705" y="3681833"/>
            <a:ext cx="1663698" cy="2075363"/>
            <a:chOff x="98409" y="2826417"/>
            <a:chExt cx="2294985" cy="2577413"/>
          </a:xfrm>
          <a:solidFill>
            <a:schemeClr val="bg1"/>
          </a:solidFill>
        </p:grpSpPr>
        <p:sp>
          <p:nvSpPr>
            <p:cNvPr id="78" name="Rectangle 46">
              <a:extLst>
                <a:ext uri="{FF2B5EF4-FFF2-40B4-BE49-F238E27FC236}">
                  <a16:creationId xmlns:a16="http://schemas.microsoft.com/office/drawing/2014/main" id="{48E77388-19BC-416D-9800-054742FE5C38}"/>
                </a:ext>
              </a:extLst>
            </p:cNvPr>
            <p:cNvSpPr/>
            <p:nvPr/>
          </p:nvSpPr>
          <p:spPr>
            <a:xfrm>
              <a:off x="98409" y="2826417"/>
              <a:ext cx="2294985" cy="2577413"/>
            </a:xfrm>
            <a:custGeom>
              <a:avLst/>
              <a:gdLst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8351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05000"/>
                <a:gd name="connsiteY0" fmla="*/ 0 h 2088635"/>
                <a:gd name="connsiteX1" fmla="*/ 1905000 w 1905000"/>
                <a:gd name="connsiteY1" fmla="*/ 88900 h 2088635"/>
                <a:gd name="connsiteX2" fmla="*/ 1835150 w 1905000"/>
                <a:gd name="connsiteY2" fmla="*/ 2088635 h 2088635"/>
                <a:gd name="connsiteX3" fmla="*/ 69850 w 1905000"/>
                <a:gd name="connsiteY3" fmla="*/ 2088635 h 2088635"/>
                <a:gd name="connsiteX4" fmla="*/ 0 w 1905000"/>
                <a:gd name="connsiteY4" fmla="*/ 0 h 2088635"/>
                <a:gd name="connsiteX0" fmla="*/ 0 w 1905000"/>
                <a:gd name="connsiteY0" fmla="*/ 0 h 2139435"/>
                <a:gd name="connsiteX1" fmla="*/ 1905000 w 1905000"/>
                <a:gd name="connsiteY1" fmla="*/ 88900 h 2139435"/>
                <a:gd name="connsiteX2" fmla="*/ 1835150 w 1905000"/>
                <a:gd name="connsiteY2" fmla="*/ 2088635 h 2139435"/>
                <a:gd name="connsiteX3" fmla="*/ 25400 w 1905000"/>
                <a:gd name="connsiteY3" fmla="*/ 2139435 h 2139435"/>
                <a:gd name="connsiteX4" fmla="*/ 0 w 1905000"/>
                <a:gd name="connsiteY4" fmla="*/ 0 h 213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0" h="2139435">
                  <a:moveTo>
                    <a:pt x="0" y="0"/>
                  </a:moveTo>
                  <a:lnTo>
                    <a:pt x="1905000" y="88900"/>
                  </a:lnTo>
                  <a:lnTo>
                    <a:pt x="1835150" y="2088635"/>
                  </a:lnTo>
                  <a:lnTo>
                    <a:pt x="25400" y="21394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  <a:effectLst>
              <a:outerShdw blurRad="469900" dist="5715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3C6AEA0-FD96-4AF6-929F-4C28FF54FF5C}"/>
                </a:ext>
              </a:extLst>
            </p:cNvPr>
            <p:cNvGrpSpPr/>
            <p:nvPr/>
          </p:nvGrpSpPr>
          <p:grpSpPr>
            <a:xfrm>
              <a:off x="101247" y="3367982"/>
              <a:ext cx="2177458" cy="897865"/>
              <a:chOff x="101247" y="3367982"/>
              <a:chExt cx="2177458" cy="897865"/>
            </a:xfrm>
            <a:grpFill/>
          </p:grpSpPr>
          <p:sp>
            <p:nvSpPr>
              <p:cNvPr id="82" name="Title 1">
                <a:extLst>
                  <a:ext uri="{FF2B5EF4-FFF2-40B4-BE49-F238E27FC236}">
                    <a16:creationId xmlns:a16="http://schemas.microsoft.com/office/drawing/2014/main" id="{4505D2EC-4CF0-4F14-99EE-E1528D993A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402" y="3367982"/>
                <a:ext cx="1339193" cy="221599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MEMBER</a:t>
                </a:r>
                <a:endParaRPr lang="en-US" sz="16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Title 1">
                <a:extLst>
                  <a:ext uri="{FF2B5EF4-FFF2-40B4-BE49-F238E27FC236}">
                    <a16:creationId xmlns:a16="http://schemas.microsoft.com/office/drawing/2014/main" id="{B76BE6A4-976E-4E47-BEAD-D18E9D8C03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47" y="3878049"/>
                <a:ext cx="2177458" cy="3877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Doãn Hoài Nam</a:t>
                </a:r>
              </a:p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PS14814</a:t>
                </a:r>
                <a:endParaRPr lang="en-US" sz="14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1196E5FD-9477-4344-B805-F19E2F8B6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" t="-36" r="-116" b="22184"/>
          <a:stretch/>
        </p:blipFill>
        <p:spPr>
          <a:xfrm>
            <a:off x="6210186" y="2262298"/>
            <a:ext cx="1554996" cy="170515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3AE8C29D-7884-47CC-B2FB-75D07DDAD447}"/>
              </a:ext>
            </a:extLst>
          </p:cNvPr>
          <p:cNvGrpSpPr/>
          <p:nvPr/>
        </p:nvGrpSpPr>
        <p:grpSpPr>
          <a:xfrm>
            <a:off x="8183749" y="3632022"/>
            <a:ext cx="1663698" cy="2075363"/>
            <a:chOff x="98409" y="2826417"/>
            <a:chExt cx="2294985" cy="2577413"/>
          </a:xfrm>
          <a:solidFill>
            <a:schemeClr val="bg1"/>
          </a:solidFill>
        </p:grpSpPr>
        <p:sp>
          <p:nvSpPr>
            <p:cNvPr id="91" name="Rectangle 46">
              <a:extLst>
                <a:ext uri="{FF2B5EF4-FFF2-40B4-BE49-F238E27FC236}">
                  <a16:creationId xmlns:a16="http://schemas.microsoft.com/office/drawing/2014/main" id="{A249D294-4BA2-4047-8FBE-B36B95232BA6}"/>
                </a:ext>
              </a:extLst>
            </p:cNvPr>
            <p:cNvSpPr/>
            <p:nvPr/>
          </p:nvSpPr>
          <p:spPr>
            <a:xfrm>
              <a:off x="98409" y="2826417"/>
              <a:ext cx="2294985" cy="2577413"/>
            </a:xfrm>
            <a:custGeom>
              <a:avLst/>
              <a:gdLst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8351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05000"/>
                <a:gd name="connsiteY0" fmla="*/ 0 h 2088635"/>
                <a:gd name="connsiteX1" fmla="*/ 1905000 w 1905000"/>
                <a:gd name="connsiteY1" fmla="*/ 88900 h 2088635"/>
                <a:gd name="connsiteX2" fmla="*/ 1835150 w 1905000"/>
                <a:gd name="connsiteY2" fmla="*/ 2088635 h 2088635"/>
                <a:gd name="connsiteX3" fmla="*/ 69850 w 1905000"/>
                <a:gd name="connsiteY3" fmla="*/ 2088635 h 2088635"/>
                <a:gd name="connsiteX4" fmla="*/ 0 w 1905000"/>
                <a:gd name="connsiteY4" fmla="*/ 0 h 2088635"/>
                <a:gd name="connsiteX0" fmla="*/ 0 w 1905000"/>
                <a:gd name="connsiteY0" fmla="*/ 0 h 2139435"/>
                <a:gd name="connsiteX1" fmla="*/ 1905000 w 1905000"/>
                <a:gd name="connsiteY1" fmla="*/ 88900 h 2139435"/>
                <a:gd name="connsiteX2" fmla="*/ 1835150 w 1905000"/>
                <a:gd name="connsiteY2" fmla="*/ 2088635 h 2139435"/>
                <a:gd name="connsiteX3" fmla="*/ 25400 w 1905000"/>
                <a:gd name="connsiteY3" fmla="*/ 2139435 h 2139435"/>
                <a:gd name="connsiteX4" fmla="*/ 0 w 1905000"/>
                <a:gd name="connsiteY4" fmla="*/ 0 h 213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0" h="2139435">
                  <a:moveTo>
                    <a:pt x="0" y="0"/>
                  </a:moveTo>
                  <a:lnTo>
                    <a:pt x="1905000" y="88900"/>
                  </a:lnTo>
                  <a:lnTo>
                    <a:pt x="1835150" y="2088635"/>
                  </a:lnTo>
                  <a:lnTo>
                    <a:pt x="25400" y="21394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  <a:effectLst>
              <a:outerShdw blurRad="469900" dist="5715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68F3292-CA42-4185-8121-7237F7D8E92F}"/>
                </a:ext>
              </a:extLst>
            </p:cNvPr>
            <p:cNvGrpSpPr/>
            <p:nvPr/>
          </p:nvGrpSpPr>
          <p:grpSpPr>
            <a:xfrm>
              <a:off x="98409" y="3423632"/>
              <a:ext cx="2177458" cy="917146"/>
              <a:chOff x="98409" y="3423632"/>
              <a:chExt cx="2177458" cy="917146"/>
            </a:xfrm>
            <a:grpFill/>
          </p:grpSpPr>
          <p:sp>
            <p:nvSpPr>
              <p:cNvPr id="94" name="Title 1">
                <a:extLst>
                  <a:ext uri="{FF2B5EF4-FFF2-40B4-BE49-F238E27FC236}">
                    <a16:creationId xmlns:a16="http://schemas.microsoft.com/office/drawing/2014/main" id="{4FC6E1C9-82EA-43B7-924B-FCC462C64B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72" y="3423632"/>
                <a:ext cx="1339193" cy="221599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MEMBER</a:t>
                </a:r>
                <a:endParaRPr lang="en-US" sz="16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itle 1">
                <a:extLst>
                  <a:ext uri="{FF2B5EF4-FFF2-40B4-BE49-F238E27FC236}">
                    <a16:creationId xmlns:a16="http://schemas.microsoft.com/office/drawing/2014/main" id="{546432AE-99E5-4FA5-A2B0-72B268DB83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09" y="3952980"/>
                <a:ext cx="2177458" cy="3877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Hồ Trung Tính</a:t>
                </a:r>
              </a:p>
              <a:p>
                <a:pPr algn="ctr"/>
                <a:r>
                  <a:rPr lang="en-US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PS14843</a:t>
                </a:r>
                <a:endParaRPr lang="en-US" sz="14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96" name="Picture 95">
            <a:extLst>
              <a:ext uri="{FF2B5EF4-FFF2-40B4-BE49-F238E27FC236}">
                <a16:creationId xmlns:a16="http://schemas.microsoft.com/office/drawing/2014/main" id="{E94BF4E4-7749-4628-8C1E-335DEC3A54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368" t="-36" r="1368" b="22184"/>
          <a:stretch/>
        </p:blipFill>
        <p:spPr>
          <a:xfrm>
            <a:off x="8224230" y="2212487"/>
            <a:ext cx="1554996" cy="170515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EF30F6C6-0AAF-4FCE-A6E8-6D58E6BA4EF6}"/>
              </a:ext>
            </a:extLst>
          </p:cNvPr>
          <p:cNvGrpSpPr/>
          <p:nvPr/>
        </p:nvGrpSpPr>
        <p:grpSpPr>
          <a:xfrm>
            <a:off x="10149574" y="3663778"/>
            <a:ext cx="1663698" cy="2075363"/>
            <a:chOff x="98409" y="2826417"/>
            <a:chExt cx="2294985" cy="2577413"/>
          </a:xfrm>
          <a:solidFill>
            <a:schemeClr val="bg1"/>
          </a:solidFill>
        </p:grpSpPr>
        <p:sp>
          <p:nvSpPr>
            <p:cNvPr id="98" name="Rectangle 46">
              <a:extLst>
                <a:ext uri="{FF2B5EF4-FFF2-40B4-BE49-F238E27FC236}">
                  <a16:creationId xmlns:a16="http://schemas.microsoft.com/office/drawing/2014/main" id="{DAF80344-E2EC-45E7-BFF9-CFDA3BC2F6B1}"/>
                </a:ext>
              </a:extLst>
            </p:cNvPr>
            <p:cNvSpPr/>
            <p:nvPr/>
          </p:nvSpPr>
          <p:spPr>
            <a:xfrm>
              <a:off x="98409" y="2826417"/>
              <a:ext cx="2294985" cy="2577413"/>
            </a:xfrm>
            <a:custGeom>
              <a:avLst/>
              <a:gdLst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9240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24050"/>
                <a:gd name="connsiteY0" fmla="*/ 0 h 2088635"/>
                <a:gd name="connsiteX1" fmla="*/ 1924050 w 1924050"/>
                <a:gd name="connsiteY1" fmla="*/ 0 h 2088635"/>
                <a:gd name="connsiteX2" fmla="*/ 1835150 w 1924050"/>
                <a:gd name="connsiteY2" fmla="*/ 2088635 h 2088635"/>
                <a:gd name="connsiteX3" fmla="*/ 69850 w 1924050"/>
                <a:gd name="connsiteY3" fmla="*/ 2088635 h 2088635"/>
                <a:gd name="connsiteX4" fmla="*/ 0 w 1924050"/>
                <a:gd name="connsiteY4" fmla="*/ 0 h 2088635"/>
                <a:gd name="connsiteX0" fmla="*/ 0 w 1905000"/>
                <a:gd name="connsiteY0" fmla="*/ 0 h 2088635"/>
                <a:gd name="connsiteX1" fmla="*/ 1905000 w 1905000"/>
                <a:gd name="connsiteY1" fmla="*/ 88900 h 2088635"/>
                <a:gd name="connsiteX2" fmla="*/ 1835150 w 1905000"/>
                <a:gd name="connsiteY2" fmla="*/ 2088635 h 2088635"/>
                <a:gd name="connsiteX3" fmla="*/ 69850 w 1905000"/>
                <a:gd name="connsiteY3" fmla="*/ 2088635 h 2088635"/>
                <a:gd name="connsiteX4" fmla="*/ 0 w 1905000"/>
                <a:gd name="connsiteY4" fmla="*/ 0 h 2088635"/>
                <a:gd name="connsiteX0" fmla="*/ 0 w 1905000"/>
                <a:gd name="connsiteY0" fmla="*/ 0 h 2139435"/>
                <a:gd name="connsiteX1" fmla="*/ 1905000 w 1905000"/>
                <a:gd name="connsiteY1" fmla="*/ 88900 h 2139435"/>
                <a:gd name="connsiteX2" fmla="*/ 1835150 w 1905000"/>
                <a:gd name="connsiteY2" fmla="*/ 2088635 h 2139435"/>
                <a:gd name="connsiteX3" fmla="*/ 25400 w 1905000"/>
                <a:gd name="connsiteY3" fmla="*/ 2139435 h 2139435"/>
                <a:gd name="connsiteX4" fmla="*/ 0 w 1905000"/>
                <a:gd name="connsiteY4" fmla="*/ 0 h 213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0" h="2139435">
                  <a:moveTo>
                    <a:pt x="0" y="0"/>
                  </a:moveTo>
                  <a:lnTo>
                    <a:pt x="1905000" y="88900"/>
                  </a:lnTo>
                  <a:lnTo>
                    <a:pt x="1835150" y="2088635"/>
                  </a:lnTo>
                  <a:lnTo>
                    <a:pt x="25400" y="21394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</a:ln>
            <a:effectLst>
              <a:outerShdw blurRad="469900" dist="5715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99" b="1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744B0C2-F173-45AE-B558-ECA8844218BE}"/>
                </a:ext>
              </a:extLst>
            </p:cNvPr>
            <p:cNvGrpSpPr/>
            <p:nvPr/>
          </p:nvGrpSpPr>
          <p:grpSpPr>
            <a:xfrm>
              <a:off x="154250" y="3387515"/>
              <a:ext cx="2177458" cy="963932"/>
              <a:chOff x="154250" y="3387515"/>
              <a:chExt cx="2177458" cy="963932"/>
            </a:xfrm>
            <a:grpFill/>
          </p:grpSpPr>
          <p:sp>
            <p:nvSpPr>
              <p:cNvPr id="101" name="Title 1">
                <a:extLst>
                  <a:ext uri="{FF2B5EF4-FFF2-40B4-BE49-F238E27FC236}">
                    <a16:creationId xmlns:a16="http://schemas.microsoft.com/office/drawing/2014/main" id="{BFA71CB3-26CC-4737-B5B7-B16E224D08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172" y="3387515"/>
                <a:ext cx="1339193" cy="221599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6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MEMBER</a:t>
                </a:r>
                <a:endParaRPr lang="en-US" sz="16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Title 1">
                <a:extLst>
                  <a:ext uri="{FF2B5EF4-FFF2-40B4-BE49-F238E27FC236}">
                    <a16:creationId xmlns:a16="http://schemas.microsoft.com/office/drawing/2014/main" id="{09909CC1-5C2F-478A-B069-87B6DEA0BF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50" y="3869837"/>
                <a:ext cx="2177458" cy="481610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vi-VN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Trần Thị Hoàn</a:t>
                </a:r>
                <a:endParaRPr lang="en-US" sz="140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vi-VN" sz="1400">
                    <a:solidFill>
                      <a:schemeClr val="accent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PS12531</a:t>
                </a:r>
                <a:endParaRPr lang="en-US" sz="1400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CC64EED-1657-4759-9B72-5A91FC4FF0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061" t="3336" r="5646" b="52838"/>
          <a:stretch/>
        </p:blipFill>
        <p:spPr>
          <a:xfrm>
            <a:off x="10174795" y="2180117"/>
            <a:ext cx="1554996" cy="170515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4" name="Title 1">
            <a:extLst>
              <a:ext uri="{FF2B5EF4-FFF2-40B4-BE49-F238E27FC236}">
                <a16:creationId xmlns:a16="http://schemas.microsoft.com/office/drawing/2014/main" id="{528F732D-9F05-4594-B947-BBE5E45C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127" y="790698"/>
            <a:ext cx="4953746" cy="961301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 VIÊN </a:t>
            </a:r>
            <a:endParaRPr lang="ru-RU" sz="5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3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123DE3E-FAE5-4B11-BD9B-0C82034E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020" y="1135323"/>
            <a:ext cx="5022561" cy="1545996"/>
          </a:xfrm>
        </p:spPr>
        <p:txBody>
          <a:bodyPr>
            <a:noAutofit/>
          </a:bodyPr>
          <a:lstStyle/>
          <a:p>
            <a:pPr algn="ctr"/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TESTNG - SELENIUM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D498E-2B89-4E03-B0C4-32428BA2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09B5B6-9E0E-4527-8D0E-120EC0B99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0135" y="2780906"/>
            <a:ext cx="4112332" cy="3882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FC6E8F-5500-4C48-BE45-30EE362DF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" y="0"/>
            <a:ext cx="494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C22FB-CEFB-4692-84B5-6E5F7873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3D21383F-FA46-4FF9-AC7B-73C71D5500BF}"/>
              </a:ext>
            </a:extLst>
          </p:cNvPr>
          <p:cNvSpPr txBox="1">
            <a:spLocks/>
          </p:cNvSpPr>
          <p:nvPr/>
        </p:nvSpPr>
        <p:spPr>
          <a:xfrm>
            <a:off x="4842094" y="0"/>
            <a:ext cx="2507811" cy="58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800">
                <a:latin typeface="+mn-lt"/>
              </a:rPr>
              <a:t>CHỤP ẢNH</a:t>
            </a:r>
            <a:endParaRPr lang="en-US" sz="280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C6AA4-4A56-4C13-BC28-6060EB0C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056"/>
            <a:ext cx="12192000" cy="61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0279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C22FB-CEFB-4692-84B5-6E5F7873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3D21383F-FA46-4FF9-AC7B-73C71D5500BF}"/>
              </a:ext>
            </a:extLst>
          </p:cNvPr>
          <p:cNvSpPr txBox="1">
            <a:spLocks/>
          </p:cNvSpPr>
          <p:nvPr/>
        </p:nvSpPr>
        <p:spPr>
          <a:xfrm>
            <a:off x="4211158" y="82296"/>
            <a:ext cx="2507811" cy="58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800">
                <a:latin typeface="+mn-lt"/>
              </a:rPr>
              <a:t>ĐỌC FILE EXCEL</a:t>
            </a:r>
            <a:endParaRPr lang="en-US" sz="280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1F6FD-C506-400E-BA48-848F4BEB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" y="740665"/>
            <a:ext cx="5568696" cy="6117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4AE8C-1E5C-4826-8530-77231CE52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92" y="740665"/>
            <a:ext cx="6541008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791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C22FB-CEFB-4692-84B5-6E5F7873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DE46CA-F741-4834-8131-0B7DEB3E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>
                <a:latin typeface="+mn-lt"/>
              </a:rPr>
              <a:t>XUẤT FILE EXCEL</a:t>
            </a:r>
            <a:br>
              <a:rPr lang="en-US" sz="3200">
                <a:latin typeface="+mn-lt"/>
              </a:rPr>
            </a:br>
            <a:endParaRPr lang="en-US"/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3D21383F-FA46-4FF9-AC7B-73C71D5500BF}"/>
              </a:ext>
            </a:extLst>
          </p:cNvPr>
          <p:cNvSpPr txBox="1">
            <a:spLocks/>
          </p:cNvSpPr>
          <p:nvPr/>
        </p:nvSpPr>
        <p:spPr>
          <a:xfrm>
            <a:off x="4842094" y="0"/>
            <a:ext cx="3031456" cy="584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endParaRPr lang="en-US" sz="280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02CA5-ABB9-4F92-BC5A-CD219B10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0"/>
            <a:ext cx="7419975" cy="6858000"/>
          </a:xfrm>
          <a:prstGeom prst="rect">
            <a:avLst/>
          </a:prstGeom>
        </p:spPr>
      </p:pic>
      <p:pic>
        <p:nvPicPr>
          <p:cNvPr id="1028" name="Picture 4" descr="Cách hợp nhất trang tính trong Excel">
            <a:extLst>
              <a:ext uri="{FF2B5EF4-FFF2-40B4-BE49-F238E27FC236}">
                <a16:creationId xmlns:a16="http://schemas.microsoft.com/office/drawing/2014/main" id="{4C341867-AC7A-4CE0-B0F4-C95BD85B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" y="3154799"/>
            <a:ext cx="3616516" cy="18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8866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2A18C-34F5-4594-90AB-522AE8AE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EE48B-20C0-438D-919F-D9C5BFC7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24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E2A2A5-B8E3-40C5-91A9-AF0C7B17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LOGIN TEST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B329D-169A-4968-A790-C61243DD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352"/>
            <a:ext cx="12191999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9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2A18C-34F5-4594-90AB-522AE8AE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DEE48B-20C0-438D-919F-D9C5BFC7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25</a:t>
            </a:fld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E2A2A5-B8E3-40C5-91A9-AF0C7B17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392558"/>
            <a:ext cx="6137150" cy="945498"/>
          </a:xfrm>
        </p:spPr>
        <p:txBody>
          <a:bodyPr/>
          <a:lstStyle/>
          <a:p>
            <a:r>
              <a:rPr lang="vi-VN"/>
              <a:t>LOGIN TEST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5FC59-A175-4FB7-AF0B-B26667E7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115"/>
            <a:ext cx="12192000" cy="51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2BA3F-2093-44C5-9922-001FEE2A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26</a:t>
            </a:fld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F03223-6B56-4EB2-9884-53068339A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78352" cy="945498"/>
          </a:xfrm>
        </p:spPr>
        <p:txBody>
          <a:bodyPr/>
          <a:lstStyle/>
          <a:p>
            <a:r>
              <a:rPr lang="vi-VN"/>
              <a:t>SUITE TESTNG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E55A8-691D-440A-B1B3-1ADE4BB84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" y="1846907"/>
            <a:ext cx="7306312" cy="4816443"/>
          </a:xfrm>
          <a:prstGeom prst="rect">
            <a:avLst/>
          </a:prstGeom>
        </p:spPr>
      </p:pic>
      <p:pic>
        <p:nvPicPr>
          <p:cNvPr id="2050" name="Picture 2" descr="Man Running Background Made with Dynamic Particles Stock Vector -  Illustration of healthy, background: 101510813">
            <a:extLst>
              <a:ext uri="{FF2B5EF4-FFF2-40B4-BE49-F238E27FC236}">
                <a16:creationId xmlns:a16="http://schemas.microsoft.com/office/drawing/2014/main" id="{5C8FF7C1-627A-41A3-A49A-7E15E798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14" y="2103641"/>
            <a:ext cx="4387786" cy="358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87A855-5CBF-42FD-9B67-67F8ED0EF36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538" r="9538"/>
          <a:stretch/>
        </p:blipFill>
        <p:spPr>
          <a:xfrm>
            <a:off x="1" y="0"/>
            <a:ext cx="5549774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313743-7BEE-41AF-9D81-3BCDDD25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48" y="783633"/>
            <a:ext cx="3311339" cy="782638"/>
          </a:xfrm>
        </p:spPr>
        <p:txBody>
          <a:bodyPr>
            <a:noAutofit/>
          </a:bodyPr>
          <a:lstStyle/>
          <a:p>
            <a:r>
              <a:rPr lang="en-US" sz="8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01110-4C3D-49B3-8146-323DF345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27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99F91-1B2F-4B56-B2EB-2BBC546A1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5477" y="2022989"/>
            <a:ext cx="4212280" cy="39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7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7FC311-8BE8-4C67-BE73-1CAD0303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28</a:t>
            </a:fld>
            <a:endParaRPr lang="ru-RU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CC15E-3A76-48BD-A1BE-63460E0B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+mn-lt"/>
              </a:rPr>
              <a:t>Báo cáo kết quả</a:t>
            </a:r>
            <a:endParaRPr lang="en-US">
              <a:latin typeface="+mn-lt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9D9BA8-2724-4F7C-9C87-830F8B78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667" y="1903016"/>
            <a:ext cx="2089590" cy="421084"/>
          </a:xfrm>
        </p:spPr>
        <p:txBody>
          <a:bodyPr>
            <a:noAutofit/>
          </a:bodyPr>
          <a:lstStyle/>
          <a:p>
            <a:r>
              <a:rPr lang="vi-VN" sz="2400">
                <a:solidFill>
                  <a:srgbClr val="FF0000"/>
                </a:solidFill>
              </a:rPr>
              <a:t>UNIT TEST</a:t>
            </a:r>
            <a:endParaRPr lang="en-US" sz="2400">
              <a:solidFill>
                <a:srgbClr val="FF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3CF25F15-D6E9-4E15-9281-060FD200771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762130"/>
              </p:ext>
            </p:extLst>
          </p:nvPr>
        </p:nvGraphicFramePr>
        <p:xfrm>
          <a:off x="387116" y="2613243"/>
          <a:ext cx="4015016" cy="3386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723722-685C-4AB9-A384-8624DA7CD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6308" y="1906192"/>
            <a:ext cx="3577489" cy="417908"/>
          </a:xfrm>
        </p:spPr>
        <p:txBody>
          <a:bodyPr>
            <a:noAutofit/>
          </a:bodyPr>
          <a:lstStyle/>
          <a:p>
            <a:r>
              <a:rPr lang="vi-VN" sz="2400">
                <a:solidFill>
                  <a:srgbClr val="FF0000"/>
                </a:solidFill>
              </a:rPr>
              <a:t>TESTNG + SELENIUM</a:t>
            </a:r>
            <a:endParaRPr lang="en-US" sz="2400">
              <a:solidFill>
                <a:srgbClr val="FF0000"/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AA09E0BB-6624-4B2C-96C4-1FE3497E163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6800616"/>
              </p:ext>
            </p:extLst>
          </p:nvPr>
        </p:nvGraphicFramePr>
        <p:xfrm>
          <a:off x="5363459" y="2613243"/>
          <a:ext cx="5183188" cy="3386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1223425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Graphic spid="18" grpId="0">
        <p:bldAsOne/>
      </p:bldGraphic>
      <p:bldP spid="11" grpId="0" build="p"/>
      <p:bldGraphic spid="21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02559F-593B-4CBB-A130-90745036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087" y="781050"/>
            <a:ext cx="7071825" cy="676275"/>
          </a:xfrm>
        </p:spPr>
        <p:txBody>
          <a:bodyPr/>
          <a:lstStyle/>
          <a:p>
            <a:r>
              <a:rPr lang="vi-VN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 LỢI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KHÓ KHĂN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1ECB57-E3A7-4509-A5B3-7C0188852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821" y="1916198"/>
            <a:ext cx="2401763" cy="365125"/>
          </a:xfrm>
        </p:spPr>
        <p:txBody>
          <a:bodyPr>
            <a:noAutofit/>
          </a:bodyPr>
          <a:lstStyle/>
          <a:p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 LỢI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13748F-0A83-4610-B2B6-DA9C7D7F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29</a:t>
            </a:fld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E07A5E-B75A-4DBF-A498-B02DDDAD0A1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946796" y="1915593"/>
            <a:ext cx="2303512" cy="365125"/>
          </a:xfrm>
        </p:spPr>
        <p:txBody>
          <a:bodyPr>
            <a:noAutofit/>
          </a:bodyPr>
          <a:lstStyle/>
          <a:p>
            <a:r>
              <a:rPr 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 KHĂN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AED69B-3C91-432D-AB2F-C2521C47E0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4522" y="2396217"/>
            <a:ext cx="5086199" cy="1103628"/>
          </a:xfrm>
        </p:spPr>
        <p:txBody>
          <a:bodyPr>
            <a:noAutofit/>
          </a:bodyPr>
          <a:lstStyle/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 giảng viên hướng dẫn gợi ý và chỉ dẫn.</a:t>
            </a:r>
          </a:p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nguồn tài nguyên tham khảo</a:t>
            </a: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từ giảng viên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 thành viên cùng hợp tác và góp ý phát triển.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1A8436-BCCD-494A-8A5E-3B4E23107D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57126" y="2396217"/>
            <a:ext cx="5611790" cy="1103629"/>
          </a:xfrm>
        </p:spPr>
        <p:txBody>
          <a:bodyPr>
            <a:noAutofit/>
          </a:bodyPr>
          <a:lstStyle/>
          <a:p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Tình hình dịch bệnh nên nhóm chưa thể họp nhóm làm trực tiếp nên việc tao đổi thông tin còn hạn chế.</a:t>
            </a:r>
            <a:endParaRPr lang="en-US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 7">
            <a:extLst>
              <a:ext uri="{FF2B5EF4-FFF2-40B4-BE49-F238E27FC236}">
                <a16:creationId xmlns:a16="http://schemas.microsoft.com/office/drawing/2014/main" id="{22A930A5-B37C-4093-90A0-F230B32309A1}"/>
              </a:ext>
            </a:extLst>
          </p:cNvPr>
          <p:cNvSpPr txBox="1">
            <a:spLocks/>
          </p:cNvSpPr>
          <p:nvPr/>
        </p:nvSpPr>
        <p:spPr>
          <a:xfrm>
            <a:off x="2637335" y="3606237"/>
            <a:ext cx="7071825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 PHÁT TRIỂN TRONG TƯƠNG LAI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A6A0A2-BEBD-4BE3-B789-C11C2FB5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81882"/>
            <a:ext cx="2156485" cy="13495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C1DACF-286E-4A75-95F6-126AAE8D83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9617" y="4780624"/>
            <a:ext cx="3570155" cy="17362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F296DD-9857-4B58-8897-1906D56CE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422" y="4282512"/>
            <a:ext cx="2156486" cy="2517196"/>
          </a:xfrm>
          <a:prstGeom prst="rect">
            <a:avLst/>
          </a:prstGeom>
        </p:spPr>
      </p:pic>
      <p:pic>
        <p:nvPicPr>
          <p:cNvPr id="1026" name="Picture 2" descr="Planning your future | English8blog">
            <a:extLst>
              <a:ext uri="{FF2B5EF4-FFF2-40B4-BE49-F238E27FC236}">
                <a16:creationId xmlns:a16="http://schemas.microsoft.com/office/drawing/2014/main" id="{99FFAB98-D950-4DCE-95B4-7F970BFB8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11" y="3606237"/>
            <a:ext cx="2249959" cy="9511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HeroicExtreme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83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  <p:bldP spid="12" grpId="0" build="p"/>
      <p:bldP spid="13" grpId="0" build="p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3FE4-D4F7-46D4-A329-7C3C07E3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BẢNG PHÂN CÔNG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DEC17-BADF-4175-8C2F-60F8F8AAB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34FE8-DA76-4A10-9A86-C9762D57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48" y="1892174"/>
            <a:ext cx="9328086" cy="49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41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57" y="383233"/>
            <a:ext cx="5390584" cy="945498"/>
          </a:xfrm>
        </p:spPr>
        <p:txBody>
          <a:bodyPr>
            <a:noAutofit/>
          </a:bodyPr>
          <a:lstStyle/>
          <a:p>
            <a:r>
              <a:rPr lang="en-US" sz="7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 THÚC</a:t>
            </a:r>
            <a:endParaRPr lang="en-US" sz="7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762672" y="2640574"/>
            <a:ext cx="10666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CHÂN THÀNH CẢM ƠN </a:t>
            </a:r>
          </a:p>
          <a:p>
            <a:pPr algn="ctr"/>
            <a:r>
              <a:rPr lang="en-US" sz="5400" b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QUÝ THẦY CÔ ĐÃ LẮNG NGHE</a:t>
            </a:r>
            <a:endParaRPr lang="en-US" sz="54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CHÍNH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193220"/>
            <a:ext cx="4535114" cy="365125"/>
          </a:xfrm>
        </p:spPr>
        <p:txBody>
          <a:bodyPr>
            <a:noAutofit/>
          </a:bodyPr>
          <a:lstStyle/>
          <a:p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1 : </a:t>
            </a:r>
            <a:r>
              <a:rPr lang="vi-VN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LƯỢC VỀ WEBSITE</a:t>
            </a:r>
            <a:endParaRPr lang="ru-RU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001339" y="2734494"/>
            <a:ext cx="4365625" cy="902577"/>
          </a:xfrm>
        </p:spPr>
        <p:txBody>
          <a:bodyPr/>
          <a:lstStyle/>
          <a:p>
            <a:r>
              <a:rPr lang="vi-VN"/>
              <a:t>Sơ lược về trang web.</a:t>
            </a:r>
          </a:p>
          <a:p>
            <a:r>
              <a:rPr lang="vi-VN"/>
              <a:t>Chức năng.</a:t>
            </a:r>
          </a:p>
          <a:p>
            <a:r>
              <a:rPr lang="vi-VN"/>
              <a:t>Sơ đồ thực thể.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52165" y="2193221"/>
            <a:ext cx="4879614" cy="365125"/>
          </a:xfrm>
        </p:spPr>
        <p:txBody>
          <a:bodyPr>
            <a:noAutofit/>
          </a:bodyPr>
          <a:lstStyle/>
          <a:p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2 : GIỚI THIỆU SẢN PHẨM</a:t>
            </a:r>
            <a:endParaRPr lang="ru-RU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52165" y="2739942"/>
            <a:ext cx="4365625" cy="1282388"/>
          </a:xfrm>
        </p:spPr>
        <p:txBody>
          <a:bodyPr>
            <a:normAutofit/>
          </a:bodyPr>
          <a:lstStyle/>
          <a:p>
            <a:r>
              <a:rPr lang="vi-VN"/>
              <a:t>Test Design – Test Case.</a:t>
            </a:r>
          </a:p>
          <a:p>
            <a:r>
              <a:rPr lang="vi-VN"/>
              <a:t>Unit Test.</a:t>
            </a:r>
          </a:p>
          <a:p>
            <a:r>
              <a:rPr lang="vi-VN"/>
              <a:t>TestNG - Test Selenium.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A9A89D5-5A01-42B4-8CB9-A38F5536EDB2}"/>
              </a:ext>
            </a:extLst>
          </p:cNvPr>
          <p:cNvSpPr txBox="1">
            <a:spLocks/>
          </p:cNvSpPr>
          <p:nvPr/>
        </p:nvSpPr>
        <p:spPr>
          <a:xfrm>
            <a:off x="2657528" y="4275612"/>
            <a:ext cx="7158764" cy="1282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3 :</a:t>
            </a:r>
            <a:r>
              <a:rPr lang="vi-VN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vi-VN" sz="2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THUẬN LỢI - KHÓ KHĂN - HƯỚNG PHÁT TRIỂN</a:t>
            </a:r>
            <a:endParaRPr lang="ru-RU" sz="2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11E1A97-6F05-41EC-B04A-E74FCFC25733}"/>
              </a:ext>
            </a:extLst>
          </p:cNvPr>
          <p:cNvSpPr txBox="1">
            <a:spLocks/>
          </p:cNvSpPr>
          <p:nvPr/>
        </p:nvSpPr>
        <p:spPr>
          <a:xfrm>
            <a:off x="6152165" y="4534431"/>
            <a:ext cx="4365625" cy="1282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build="p"/>
      <p:bldP spid="8" grpId="0" build="p"/>
      <p:bldP spid="17" grpId="0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A546FC3-3DFB-4D7A-9537-15CC1B9272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4661" b="14661"/>
          <a:stretch/>
        </p:blipFill>
        <p:spPr>
          <a:xfrm>
            <a:off x="5775856" y="532519"/>
            <a:ext cx="6416144" cy="45348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D498E-2B89-4E03-B0C4-32428BA2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23DE3E-FAE5-4B11-BD9B-0C82034E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02" y="367646"/>
            <a:ext cx="4750307" cy="1692539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1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ĐỀ TÀI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09B5B6-9E0E-4527-8D0E-120EC0B99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327" y="2441157"/>
            <a:ext cx="4194537" cy="39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77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4DDA51A3-948C-4798-A034-26146C4C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0" y="2249921"/>
            <a:ext cx="4241404" cy="582780"/>
          </a:xfrm>
        </p:spPr>
        <p:txBody>
          <a:bodyPr>
            <a:noAutofit/>
          </a:bodyPr>
          <a:lstStyle/>
          <a:p>
            <a:pPr algn="ctr"/>
            <a:r>
              <a:rPr lang="vi-V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LƯỢC VỀ WEBSITE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561A5-911F-4F0A-897C-37BECE6E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E582DAC-F820-4F1A-8E2B-77055A98C7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7516" y="3124092"/>
            <a:ext cx="2862556" cy="2230333"/>
          </a:xfrm>
        </p:spPr>
        <p:txBody>
          <a:bodyPr/>
          <a:lstStyle/>
          <a:p>
            <a:pPr algn="just"/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 trúc của trang web 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chủ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Trang đăng nhập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 kí tài khoản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 mật khẩu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Quên mật khẩu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vi-VN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vi-VN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7CE2B28-C26D-4D99-BC45-C02C7A384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0801" y="66481"/>
            <a:ext cx="2410376" cy="2275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DFB54E-F659-4000-9EA9-A0C25EDCA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569" y="0"/>
            <a:ext cx="7196431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A9D88BE7-1FE7-448C-810E-A9FEC0AECA55}"/>
              </a:ext>
            </a:extLst>
          </p:cNvPr>
          <p:cNvSpPr txBox="1">
            <a:spLocks/>
          </p:cNvSpPr>
          <p:nvPr/>
        </p:nvSpPr>
        <p:spPr>
          <a:xfrm>
            <a:off x="2914480" y="3124091"/>
            <a:ext cx="2862556" cy="223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endParaRPr lang="vi-VN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User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Video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vi-VN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Thống kê</a:t>
            </a:r>
          </a:p>
          <a:p>
            <a:pPr marL="342900" indent="-342900" algn="just">
              <a:buFont typeface="+mj-lt"/>
              <a:buAutoNum type="arabicPeriod"/>
            </a:pPr>
            <a:endParaRPr lang="vi-VN" sz="1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68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1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1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2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3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1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4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1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5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6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70"/>
                            </p:stCondLst>
                            <p:childTnLst>
                              <p:par>
                                <p:cTn id="4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C895D-04AC-4999-A9DF-190143EA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FE6F7-170C-4483-818C-32B95913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509" y="438381"/>
            <a:ext cx="4403756" cy="945498"/>
          </a:xfrm>
        </p:spPr>
        <p:txBody>
          <a:bodyPr>
            <a:noAutofit/>
          </a:bodyPr>
          <a:lstStyle/>
          <a:p>
            <a:r>
              <a:rPr lang="vi-VN" sz="3200">
                <a:latin typeface="+mn-lt"/>
              </a:rPr>
              <a:t>CÁC CHỨC NĂNG</a:t>
            </a:r>
            <a:endParaRPr lang="en-US" sz="320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3093A-F010-4BDC-B5D4-B82087FD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366" y="1924530"/>
            <a:ext cx="3324616" cy="3008940"/>
          </a:xfrm>
        </p:spPr>
        <p:txBody>
          <a:bodyPr>
            <a:noAutofit/>
          </a:bodyPr>
          <a:lstStyle/>
          <a:p>
            <a:r>
              <a:rPr lang="vi-VN"/>
              <a:t>NGƯỜI SỬ DỤNG 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Xem phim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Yêu thích / Chia sẻ Video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Đăng kí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Đổi mật khẩu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Quên mật khẩu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Cập nhật thông tin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vi-VN"/>
              <a:t>Đăng nhập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AA59DD1-43FE-49D6-8408-163FD97A359F}"/>
              </a:ext>
            </a:extLst>
          </p:cNvPr>
          <p:cNvSpPr txBox="1">
            <a:spLocks/>
          </p:cNvSpPr>
          <p:nvPr/>
        </p:nvSpPr>
        <p:spPr>
          <a:xfrm>
            <a:off x="3798441" y="1992215"/>
            <a:ext cx="3130035" cy="2588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>
                <a:solidFill>
                  <a:schemeClr val="accent3"/>
                </a:solidFill>
              </a:rPr>
              <a:t>NGƯỜI QUẢN TRỊ: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>
                <a:solidFill>
                  <a:schemeClr val="accent3"/>
                </a:solidFill>
              </a:rPr>
              <a:t>Đăng nhập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>
                <a:solidFill>
                  <a:schemeClr val="accent3"/>
                </a:solidFill>
              </a:rPr>
              <a:t>Thêm / xóa / sửa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>
                <a:solidFill>
                  <a:schemeClr val="accent3"/>
                </a:solidFill>
              </a:rPr>
              <a:t>Thêm / xóa / sửa Video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>
                <a:solidFill>
                  <a:schemeClr val="accent3"/>
                </a:solidFill>
              </a:rPr>
              <a:t>Xem thống kê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vi-VN"/>
          </a:p>
        </p:txBody>
      </p:sp>
      <p:pic>
        <p:nvPicPr>
          <p:cNvPr id="1036" name="Picture 12" descr="4,230 Home Movie Stock Photos, Pictures &amp;amp; Royalty-Free Images - iStock">
            <a:extLst>
              <a:ext uri="{FF2B5EF4-FFF2-40B4-BE49-F238E27FC236}">
                <a16:creationId xmlns:a16="http://schemas.microsoft.com/office/drawing/2014/main" id="{2CDFE141-D4B8-402F-87B3-FEEBD084A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53" y="1929145"/>
            <a:ext cx="5288142" cy="38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617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1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30"/>
                            </p:stCondLst>
                            <p:childTnLst>
                              <p:par>
                                <p:cTn id="3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4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50"/>
                            </p:stCondLst>
                            <p:childTnLst>
                              <p:par>
                                <p:cTn id="4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60"/>
                            </p:stCondLst>
                            <p:childTnLst>
                              <p:par>
                                <p:cTn id="5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70"/>
                            </p:stCondLst>
                            <p:childTnLst>
                              <p:par>
                                <p:cTn id="6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80"/>
                            </p:stCondLst>
                            <p:childTnLst>
                              <p:par>
                                <p:cTn id="6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" accel="100000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886C7D-84BF-42A7-A0E9-EB35EEC2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DE301-4D72-4B44-B7E3-424AB84A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0D796E-ACEF-426D-9386-AD9E5187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086" y="401339"/>
            <a:ext cx="5283710" cy="945498"/>
          </a:xfrm>
        </p:spPr>
        <p:txBody>
          <a:bodyPr/>
          <a:lstStyle/>
          <a:p>
            <a:r>
              <a:rPr lang="vi-VN">
                <a:latin typeface="+mn-lt"/>
              </a:rPr>
              <a:t>SƠ ĐỒ THỰC THỂ</a:t>
            </a:r>
            <a:endParaRPr lang="en-US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A2D792-655E-4557-9B74-31021B77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02" y="1683403"/>
            <a:ext cx="11954898" cy="5174597"/>
          </a:xfrm>
          <a:prstGeom prst="rect">
            <a:avLst/>
          </a:prstGeom>
        </p:spPr>
      </p:pic>
      <p:pic>
        <p:nvPicPr>
          <p:cNvPr id="12" name="Picture 2" descr="Entity Relationship Diagram Tool - Dataedo">
            <a:extLst>
              <a:ext uri="{FF2B5EF4-FFF2-40B4-BE49-F238E27FC236}">
                <a16:creationId xmlns:a16="http://schemas.microsoft.com/office/drawing/2014/main" id="{E8D62599-8B46-4E25-A0AD-F345FE7B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541" y="0"/>
            <a:ext cx="3464460" cy="248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2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A546FC3-3DFB-4D7A-9537-15CC1B9272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7" b="227"/>
          <a:stretch/>
        </p:blipFill>
        <p:spPr>
          <a:xfrm>
            <a:off x="5775856" y="508243"/>
            <a:ext cx="6416144" cy="45348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D498E-2B89-4E03-B0C4-32428BA2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123DE3E-FAE5-4B11-BD9B-0C82034E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646"/>
            <a:ext cx="5796398" cy="1692539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 2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SẢN PHẨM</a:t>
            </a:r>
            <a:b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09B5B6-9E0E-4527-8D0E-120EC0B99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488" y="2441157"/>
            <a:ext cx="4194537" cy="39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1183</TotalTime>
  <Words>481</Words>
  <Application>Microsoft Office PowerPoint</Application>
  <PresentationFormat>Widescreen</PresentationFormat>
  <Paragraphs>154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Tahoma</vt:lpstr>
      <vt:lpstr>Times New Roman</vt:lpstr>
      <vt:lpstr>Wingdings</vt:lpstr>
      <vt:lpstr>Office Theme</vt:lpstr>
      <vt:lpstr>KIỂM THỬ NÂNG CAO WEBSITE GIẢI TRÍ</vt:lpstr>
      <vt:lpstr>THÀNH VIÊN </vt:lpstr>
      <vt:lpstr>BẢNG PHÂN CÔNG</vt:lpstr>
      <vt:lpstr>NỘI DUNG CHÍNH</vt:lpstr>
      <vt:lpstr>PHẦN 1 GIỚI THIỆU ĐỀ TÀI </vt:lpstr>
      <vt:lpstr>SƠ LƯỢC VỀ WEBSITE</vt:lpstr>
      <vt:lpstr>CÁC CHỨC NĂNG</vt:lpstr>
      <vt:lpstr>SƠ ĐỒ THỰC THỂ</vt:lpstr>
      <vt:lpstr>PHẦN 2 GIỚI THIỆU SẢN PHẨM </vt:lpstr>
      <vt:lpstr>TEST CASE ĐĂNG NHẬP</vt:lpstr>
      <vt:lpstr>TEST CASE ĐĂNG KÍ</vt:lpstr>
      <vt:lpstr>TEST CASE ĐỔI MẬT KHẨU</vt:lpstr>
      <vt:lpstr>TEST CASE QUÊN MẬT KHẨU</vt:lpstr>
      <vt:lpstr>TEST CASE EDIT USER</vt:lpstr>
      <vt:lpstr>TEST CASE EDIT VIDEO</vt:lpstr>
      <vt:lpstr>UNIT TEST</vt:lpstr>
      <vt:lpstr>PowerPoint Presentation</vt:lpstr>
      <vt:lpstr>PowerPoint Presentation</vt:lpstr>
      <vt:lpstr>SUITE TEST</vt:lpstr>
      <vt:lpstr>  TESTNG - SELENIUM </vt:lpstr>
      <vt:lpstr>PowerPoint Presentation</vt:lpstr>
      <vt:lpstr>PowerPoint Presentation</vt:lpstr>
      <vt:lpstr>XUẤT FILE EXCEL </vt:lpstr>
      <vt:lpstr>LOGIN TEST</vt:lpstr>
      <vt:lpstr>LOGIN TEST</vt:lpstr>
      <vt:lpstr>SUITE TESTNG</vt:lpstr>
      <vt:lpstr>DEMO</vt:lpstr>
      <vt:lpstr>Báo cáo kết quả</vt:lpstr>
      <vt:lpstr>THUẬN LỢI – KHÓ KHĂN</vt:lpstr>
      <vt:lpstr>KẾT THÚC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PHẦN MỀM QUẢN LÝ KHÁCH SẠN GOD EDOC</dc:title>
  <dc:creator>Nghĩa Trần</dc:creator>
  <cp:lastModifiedBy>Nghĩa Trần</cp:lastModifiedBy>
  <cp:revision>184</cp:revision>
  <dcterms:created xsi:type="dcterms:W3CDTF">2021-08-09T03:04:30Z</dcterms:created>
  <dcterms:modified xsi:type="dcterms:W3CDTF">2021-12-09T03:33:58Z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